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4" r:id="rId4"/>
    <p:sldId id="281" r:id="rId5"/>
    <p:sldId id="280" r:id="rId6"/>
    <p:sldId id="275" r:id="rId7"/>
    <p:sldId id="276" r:id="rId8"/>
    <p:sldId id="277" r:id="rId9"/>
    <p:sldId id="279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4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23906-E03C-4A4C-BF5E-798B147C2CF7}" type="doc">
      <dgm:prSet loTypeId="urn:microsoft.com/office/officeart/2005/8/layout/arrow2" loCatId="" qsTypeId="urn:microsoft.com/office/officeart/2005/8/quickstyle/simple1" qsCatId="simple" csTypeId="urn:microsoft.com/office/officeart/2005/8/colors/accent0_1" csCatId="mainScheme" phldr="1"/>
      <dgm:spPr/>
    </dgm:pt>
    <dgm:pt modelId="{3D018C85-F28D-B041-9138-215F3DBED35D}">
      <dgm:prSet phldrT="[Text]"/>
      <dgm:spPr/>
      <dgm:t>
        <a:bodyPr/>
        <a:lstStyle/>
        <a:p>
          <a:r>
            <a:rPr lang="en-US" dirty="0" smtClean="0"/>
            <a:t>Traditional face-to-face</a:t>
          </a:r>
          <a:endParaRPr lang="en-US" dirty="0"/>
        </a:p>
      </dgm:t>
    </dgm:pt>
    <dgm:pt modelId="{070F4149-BEAF-E147-A91C-AB5884EB17EF}" type="parTrans" cxnId="{73B9D4F2-E734-9E49-9138-7FE6E70E6306}">
      <dgm:prSet/>
      <dgm:spPr/>
      <dgm:t>
        <a:bodyPr/>
        <a:lstStyle/>
        <a:p>
          <a:endParaRPr lang="en-US"/>
        </a:p>
      </dgm:t>
    </dgm:pt>
    <dgm:pt modelId="{6C23B57B-CA8E-EE4C-B6D2-93EF4D5E02AF}" type="sibTrans" cxnId="{73B9D4F2-E734-9E49-9138-7FE6E70E6306}">
      <dgm:prSet/>
      <dgm:spPr/>
      <dgm:t>
        <a:bodyPr/>
        <a:lstStyle/>
        <a:p>
          <a:endParaRPr lang="en-US"/>
        </a:p>
      </dgm:t>
    </dgm:pt>
    <dgm:pt modelId="{8BF1A701-45D7-DF4B-9FDB-74BC40FE121E}">
      <dgm:prSet phldrT="[Text]"/>
      <dgm:spPr/>
      <dgm:t>
        <a:bodyPr/>
        <a:lstStyle/>
        <a:p>
          <a:r>
            <a:rPr lang="en-US" dirty="0" smtClean="0"/>
            <a:t>   100% Online</a:t>
          </a:r>
          <a:endParaRPr lang="en-US" dirty="0"/>
        </a:p>
      </dgm:t>
    </dgm:pt>
    <dgm:pt modelId="{543FF4F5-6D8C-0249-8FA5-7D1DA0D0EE9C}" type="parTrans" cxnId="{9E600ECC-296C-E64F-8F96-C8BE362409C9}">
      <dgm:prSet/>
      <dgm:spPr/>
      <dgm:t>
        <a:bodyPr/>
        <a:lstStyle/>
        <a:p>
          <a:endParaRPr lang="en-US"/>
        </a:p>
      </dgm:t>
    </dgm:pt>
    <dgm:pt modelId="{1512243B-F358-A144-B5BF-DE377390CF59}" type="sibTrans" cxnId="{9E600ECC-296C-E64F-8F96-C8BE362409C9}">
      <dgm:prSet/>
      <dgm:spPr/>
      <dgm:t>
        <a:bodyPr/>
        <a:lstStyle/>
        <a:p>
          <a:endParaRPr lang="en-US"/>
        </a:p>
      </dgm:t>
    </dgm:pt>
    <dgm:pt modelId="{71115231-3980-9146-97CE-80B0010026C5}">
      <dgm:prSet phldrT="[Text]"/>
      <dgm:spPr/>
      <dgm:t>
        <a:bodyPr/>
        <a:lstStyle/>
        <a:p>
          <a:r>
            <a:rPr lang="en-US" dirty="0" smtClean="0"/>
            <a:t>Web-enhanced </a:t>
          </a:r>
          <a:br>
            <a:rPr lang="en-US" dirty="0" smtClean="0"/>
          </a:br>
          <a:r>
            <a:rPr lang="en-US" dirty="0" smtClean="0"/>
            <a:t>(may also </a:t>
          </a:r>
          <a:br>
            <a:rPr lang="en-US" dirty="0" smtClean="0"/>
          </a:br>
          <a:r>
            <a:rPr lang="en-US" dirty="0" smtClean="0"/>
            <a:t>be flipped)</a:t>
          </a:r>
          <a:endParaRPr lang="en-US" dirty="0"/>
        </a:p>
      </dgm:t>
    </dgm:pt>
    <dgm:pt modelId="{26A8EB78-0924-3442-9CD1-FF2F6254FD3F}" type="parTrans" cxnId="{D24C9C41-B542-3B47-ABDD-BE2750539C78}">
      <dgm:prSet/>
      <dgm:spPr/>
      <dgm:t>
        <a:bodyPr/>
        <a:lstStyle/>
        <a:p>
          <a:endParaRPr lang="en-US"/>
        </a:p>
      </dgm:t>
    </dgm:pt>
    <dgm:pt modelId="{5EBDE9F7-E419-B849-B2D6-A48E3B037D8B}" type="sibTrans" cxnId="{D24C9C41-B542-3B47-ABDD-BE2750539C78}">
      <dgm:prSet/>
      <dgm:spPr/>
      <dgm:t>
        <a:bodyPr/>
        <a:lstStyle/>
        <a:p>
          <a:endParaRPr lang="en-US"/>
        </a:p>
      </dgm:t>
    </dgm:pt>
    <dgm:pt modelId="{0A841449-4795-2D4C-8FFB-A608411B8EF8}">
      <dgm:prSet phldrT="[Text]"/>
      <dgm:spPr/>
      <dgm:t>
        <a:bodyPr/>
        <a:lstStyle/>
        <a:p>
          <a:pPr algn="ctr"/>
          <a:r>
            <a:rPr lang="en-US" dirty="0" smtClean="0"/>
            <a:t>Blended </a:t>
          </a:r>
          <a:br>
            <a:rPr lang="en-US" dirty="0" smtClean="0"/>
          </a:br>
          <a:r>
            <a:rPr lang="en-US" dirty="0" smtClean="0"/>
            <a:t>(may also </a:t>
          </a:r>
          <a:br>
            <a:rPr lang="en-US" dirty="0" smtClean="0"/>
          </a:br>
          <a:r>
            <a:rPr lang="en-US" dirty="0" smtClean="0"/>
            <a:t>be flipped)</a:t>
          </a:r>
          <a:endParaRPr lang="en-US" dirty="0"/>
        </a:p>
      </dgm:t>
    </dgm:pt>
    <dgm:pt modelId="{F7657406-A383-D24E-B591-6C0B75455FBB}" type="parTrans" cxnId="{2128641D-D90D-1F4E-AAD0-854411D2885D}">
      <dgm:prSet/>
      <dgm:spPr/>
      <dgm:t>
        <a:bodyPr/>
        <a:lstStyle/>
        <a:p>
          <a:endParaRPr lang="en-US"/>
        </a:p>
      </dgm:t>
    </dgm:pt>
    <dgm:pt modelId="{3C725B49-EDA8-FA43-9C9E-1AB8FCF50878}" type="sibTrans" cxnId="{2128641D-D90D-1F4E-AAD0-854411D2885D}">
      <dgm:prSet/>
      <dgm:spPr/>
      <dgm:t>
        <a:bodyPr/>
        <a:lstStyle/>
        <a:p>
          <a:endParaRPr lang="en-US"/>
        </a:p>
      </dgm:t>
    </dgm:pt>
    <dgm:pt modelId="{28A34815-86E1-4544-8985-B6E6E6A1A8C1}" type="pres">
      <dgm:prSet presAssocID="{26723906-E03C-4A4C-BF5E-798B147C2CF7}" presName="arrowDiagram" presStyleCnt="0">
        <dgm:presLayoutVars>
          <dgm:chMax val="5"/>
          <dgm:dir/>
          <dgm:resizeHandles val="exact"/>
        </dgm:presLayoutVars>
      </dgm:prSet>
      <dgm:spPr/>
    </dgm:pt>
    <dgm:pt modelId="{33D45238-5ED5-8844-9126-5C279108453D}" type="pres">
      <dgm:prSet presAssocID="{26723906-E03C-4A4C-BF5E-798B147C2CF7}" presName="arrow" presStyleLbl="bgShp" presStyleIdx="0" presStyleCnt="1" custLinFactNeighborX="257"/>
      <dgm:spPr>
        <a:solidFill>
          <a:schemeClr val="tx2">
            <a:lumMod val="90000"/>
            <a:lumOff val="10000"/>
          </a:schemeClr>
        </a:solidFill>
      </dgm:spPr>
    </dgm:pt>
    <dgm:pt modelId="{78AB106B-BEB0-0C4D-9882-AC38C9A0FDE0}" type="pres">
      <dgm:prSet presAssocID="{26723906-E03C-4A4C-BF5E-798B147C2CF7}" presName="arrowDiagram4" presStyleCnt="0"/>
      <dgm:spPr/>
    </dgm:pt>
    <dgm:pt modelId="{D59E3D36-5C48-D84D-9092-697BAEF916BD}" type="pres">
      <dgm:prSet presAssocID="{3D018C85-F28D-B041-9138-215F3DBED35D}" presName="bullet4a" presStyleLbl="node1" presStyleIdx="0" presStyleCnt="4"/>
      <dgm:spPr>
        <a:ln>
          <a:solidFill>
            <a:schemeClr val="tx2">
              <a:lumMod val="90000"/>
              <a:lumOff val="10000"/>
            </a:schemeClr>
          </a:solidFill>
        </a:ln>
      </dgm:spPr>
    </dgm:pt>
    <dgm:pt modelId="{559F90C1-63EB-B54E-A48B-CFA26318C1AB}" type="pres">
      <dgm:prSet presAssocID="{3D018C85-F28D-B041-9138-215F3DBED35D}" presName="textBox4a" presStyleLbl="revTx" presStyleIdx="0" presStyleCnt="4" custLinFactNeighborX="-64327" custLinFactNeighborY="-93183">
        <dgm:presLayoutVars>
          <dgm:bulletEnabled val="1"/>
        </dgm:presLayoutVars>
      </dgm:prSet>
      <dgm:spPr/>
    </dgm:pt>
    <dgm:pt modelId="{A1D95B8D-5859-9742-962E-0F9BFEE59771}" type="pres">
      <dgm:prSet presAssocID="{71115231-3980-9146-97CE-80B0010026C5}" presName="bullet4b" presStyleLbl="node1" presStyleIdx="1" presStyleCnt="4"/>
      <dgm:spPr>
        <a:ln>
          <a:solidFill>
            <a:schemeClr val="tx2">
              <a:lumMod val="90000"/>
              <a:lumOff val="10000"/>
            </a:schemeClr>
          </a:solidFill>
        </a:ln>
      </dgm:spPr>
    </dgm:pt>
    <dgm:pt modelId="{45675CAF-3883-EA4F-9E0F-2B275901FE36}" type="pres">
      <dgm:prSet presAssocID="{71115231-3980-9146-97CE-80B0010026C5}" presName="textBox4b" presStyleLbl="revTx" presStyleIdx="1" presStyleCnt="4" custScaleX="241709" custScaleY="69381" custLinFactNeighborX="51111" custLinFactNeighborY="8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F28A33-F536-7E49-B5F8-95A28AB7D77C}" type="pres">
      <dgm:prSet presAssocID="{0A841449-4795-2D4C-8FFB-A608411B8EF8}" presName="bullet4c" presStyleLbl="node1" presStyleIdx="2" presStyleCnt="4"/>
      <dgm:spPr>
        <a:ln>
          <a:solidFill>
            <a:schemeClr val="tx2">
              <a:lumMod val="90000"/>
              <a:lumOff val="10000"/>
            </a:schemeClr>
          </a:solidFill>
        </a:ln>
      </dgm:spPr>
    </dgm:pt>
    <dgm:pt modelId="{07AB14C8-8197-684A-8EE3-565224BF62BC}" type="pres">
      <dgm:prSet presAssocID="{0A841449-4795-2D4C-8FFB-A608411B8EF8}" presName="textBox4c" presStyleLbl="revTx" presStyleIdx="2" presStyleCnt="4" custScaleX="198630" custLinFactNeighborX="-53885" custLinFactNeighborY="-519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DB6D1-8FDC-644F-9D44-8C9F6F36116D}" type="pres">
      <dgm:prSet presAssocID="{8BF1A701-45D7-DF4B-9FDB-74BC40FE121E}" presName="bullet4d" presStyleLbl="node1" presStyleIdx="3" presStyleCnt="4"/>
      <dgm:spPr>
        <a:ln>
          <a:solidFill>
            <a:schemeClr val="tx2">
              <a:lumMod val="90000"/>
              <a:lumOff val="10000"/>
            </a:schemeClr>
          </a:solidFill>
        </a:ln>
      </dgm:spPr>
    </dgm:pt>
    <dgm:pt modelId="{28D6A175-ADFD-6743-89CB-BA9539DDF59F}" type="pres">
      <dgm:prSet presAssocID="{8BF1A701-45D7-DF4B-9FDB-74BC40FE121E}" presName="textBox4d" presStyleLbl="revTx" presStyleIdx="3" presStyleCnt="4" custScaleX="127650" custScaleY="71965" custLinFactNeighborX="-48987" custLinFactNeighborY="60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F6F264-D28B-F440-9EF7-913E41A9AE04}" type="presOf" srcId="{3D018C85-F28D-B041-9138-215F3DBED35D}" destId="{559F90C1-63EB-B54E-A48B-CFA26318C1AB}" srcOrd="0" destOrd="0" presId="urn:microsoft.com/office/officeart/2005/8/layout/arrow2"/>
    <dgm:cxn modelId="{D24C9C41-B542-3B47-ABDD-BE2750539C78}" srcId="{26723906-E03C-4A4C-BF5E-798B147C2CF7}" destId="{71115231-3980-9146-97CE-80B0010026C5}" srcOrd="1" destOrd="0" parTransId="{26A8EB78-0924-3442-9CD1-FF2F6254FD3F}" sibTransId="{5EBDE9F7-E419-B849-B2D6-A48E3B037D8B}"/>
    <dgm:cxn modelId="{FCD4CF36-B77C-F54E-AD2D-FAD0CF86DE14}" type="presOf" srcId="{0A841449-4795-2D4C-8FFB-A608411B8EF8}" destId="{07AB14C8-8197-684A-8EE3-565224BF62BC}" srcOrd="0" destOrd="0" presId="urn:microsoft.com/office/officeart/2005/8/layout/arrow2"/>
    <dgm:cxn modelId="{577C39FB-A43D-CE47-9815-B82304F11F91}" type="presOf" srcId="{26723906-E03C-4A4C-BF5E-798B147C2CF7}" destId="{28A34815-86E1-4544-8985-B6E6E6A1A8C1}" srcOrd="0" destOrd="0" presId="urn:microsoft.com/office/officeart/2005/8/layout/arrow2"/>
    <dgm:cxn modelId="{73B9D4F2-E734-9E49-9138-7FE6E70E6306}" srcId="{26723906-E03C-4A4C-BF5E-798B147C2CF7}" destId="{3D018C85-F28D-B041-9138-215F3DBED35D}" srcOrd="0" destOrd="0" parTransId="{070F4149-BEAF-E147-A91C-AB5884EB17EF}" sibTransId="{6C23B57B-CA8E-EE4C-B6D2-93EF4D5E02AF}"/>
    <dgm:cxn modelId="{2128641D-D90D-1F4E-AAD0-854411D2885D}" srcId="{26723906-E03C-4A4C-BF5E-798B147C2CF7}" destId="{0A841449-4795-2D4C-8FFB-A608411B8EF8}" srcOrd="2" destOrd="0" parTransId="{F7657406-A383-D24E-B591-6C0B75455FBB}" sibTransId="{3C725B49-EDA8-FA43-9C9E-1AB8FCF50878}"/>
    <dgm:cxn modelId="{9E600ECC-296C-E64F-8F96-C8BE362409C9}" srcId="{26723906-E03C-4A4C-BF5E-798B147C2CF7}" destId="{8BF1A701-45D7-DF4B-9FDB-74BC40FE121E}" srcOrd="3" destOrd="0" parTransId="{543FF4F5-6D8C-0249-8FA5-7D1DA0D0EE9C}" sibTransId="{1512243B-F358-A144-B5BF-DE377390CF59}"/>
    <dgm:cxn modelId="{27B52171-6402-7841-8680-51E4B71DE3D5}" type="presOf" srcId="{8BF1A701-45D7-DF4B-9FDB-74BC40FE121E}" destId="{28D6A175-ADFD-6743-89CB-BA9539DDF59F}" srcOrd="0" destOrd="0" presId="urn:microsoft.com/office/officeart/2005/8/layout/arrow2"/>
    <dgm:cxn modelId="{7F183A7C-CDCB-DE46-AC70-59242A28523A}" type="presOf" srcId="{71115231-3980-9146-97CE-80B0010026C5}" destId="{45675CAF-3883-EA4F-9E0F-2B275901FE36}" srcOrd="0" destOrd="0" presId="urn:microsoft.com/office/officeart/2005/8/layout/arrow2"/>
    <dgm:cxn modelId="{DC3022C6-09E9-D143-AC96-71C59E65F769}" type="presParOf" srcId="{28A34815-86E1-4544-8985-B6E6E6A1A8C1}" destId="{33D45238-5ED5-8844-9126-5C279108453D}" srcOrd="0" destOrd="0" presId="urn:microsoft.com/office/officeart/2005/8/layout/arrow2"/>
    <dgm:cxn modelId="{890EE5F4-EED1-F946-8A70-34D51B345B66}" type="presParOf" srcId="{28A34815-86E1-4544-8985-B6E6E6A1A8C1}" destId="{78AB106B-BEB0-0C4D-9882-AC38C9A0FDE0}" srcOrd="1" destOrd="0" presId="urn:microsoft.com/office/officeart/2005/8/layout/arrow2"/>
    <dgm:cxn modelId="{AD776C12-82AA-B34E-A998-D3ACEFF00C53}" type="presParOf" srcId="{78AB106B-BEB0-0C4D-9882-AC38C9A0FDE0}" destId="{D59E3D36-5C48-D84D-9092-697BAEF916BD}" srcOrd="0" destOrd="0" presId="urn:microsoft.com/office/officeart/2005/8/layout/arrow2"/>
    <dgm:cxn modelId="{F46C2393-D4D7-2944-8FE9-96D235426EE2}" type="presParOf" srcId="{78AB106B-BEB0-0C4D-9882-AC38C9A0FDE0}" destId="{559F90C1-63EB-B54E-A48B-CFA26318C1AB}" srcOrd="1" destOrd="0" presId="urn:microsoft.com/office/officeart/2005/8/layout/arrow2"/>
    <dgm:cxn modelId="{74798A78-2832-774E-BC2A-09E305FB003D}" type="presParOf" srcId="{78AB106B-BEB0-0C4D-9882-AC38C9A0FDE0}" destId="{A1D95B8D-5859-9742-962E-0F9BFEE59771}" srcOrd="2" destOrd="0" presId="urn:microsoft.com/office/officeart/2005/8/layout/arrow2"/>
    <dgm:cxn modelId="{78A2FDDC-BEB5-2646-BC63-BF1A63F444B7}" type="presParOf" srcId="{78AB106B-BEB0-0C4D-9882-AC38C9A0FDE0}" destId="{45675CAF-3883-EA4F-9E0F-2B275901FE36}" srcOrd="3" destOrd="0" presId="urn:microsoft.com/office/officeart/2005/8/layout/arrow2"/>
    <dgm:cxn modelId="{D1545871-4C1B-2A4D-939B-A1A30B452532}" type="presParOf" srcId="{78AB106B-BEB0-0C4D-9882-AC38C9A0FDE0}" destId="{F6F28A33-F536-7E49-B5F8-95A28AB7D77C}" srcOrd="4" destOrd="0" presId="urn:microsoft.com/office/officeart/2005/8/layout/arrow2"/>
    <dgm:cxn modelId="{A44BA0A9-D4E0-2844-AA03-C0C38A009DAA}" type="presParOf" srcId="{78AB106B-BEB0-0C4D-9882-AC38C9A0FDE0}" destId="{07AB14C8-8197-684A-8EE3-565224BF62BC}" srcOrd="5" destOrd="0" presId="urn:microsoft.com/office/officeart/2005/8/layout/arrow2"/>
    <dgm:cxn modelId="{FC6B05AE-B75D-6F46-ACDE-6A7B104D79F9}" type="presParOf" srcId="{78AB106B-BEB0-0C4D-9882-AC38C9A0FDE0}" destId="{04EDB6D1-8FDC-644F-9D44-8C9F6F36116D}" srcOrd="6" destOrd="0" presId="urn:microsoft.com/office/officeart/2005/8/layout/arrow2"/>
    <dgm:cxn modelId="{87E64187-B9FA-5245-BEAA-9A7BDB2E12DD}" type="presParOf" srcId="{78AB106B-BEB0-0C4D-9882-AC38C9A0FDE0}" destId="{28D6A175-ADFD-6743-89CB-BA9539DDF59F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45238-5ED5-8844-9126-5C279108453D}">
      <dsp:nvSpPr>
        <dsp:cNvPr id="0" name=""/>
        <dsp:cNvSpPr/>
      </dsp:nvSpPr>
      <dsp:spPr>
        <a:xfrm>
          <a:off x="0" y="381819"/>
          <a:ext cx="8183741" cy="5114838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90000"/>
            <a:lumOff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E3D36-5C48-D84D-9092-697BAEF916BD}">
      <dsp:nvSpPr>
        <dsp:cNvPr id="0" name=""/>
        <dsp:cNvSpPr/>
      </dsp:nvSpPr>
      <dsp:spPr>
        <a:xfrm>
          <a:off x="806098" y="4185213"/>
          <a:ext cx="188226" cy="1882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F90C1-63EB-B54E-A48B-CFA26318C1AB}">
      <dsp:nvSpPr>
        <dsp:cNvPr id="0" name=""/>
        <dsp:cNvSpPr/>
      </dsp:nvSpPr>
      <dsp:spPr>
        <a:xfrm>
          <a:off x="6" y="3144980"/>
          <a:ext cx="1399419" cy="1217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37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Traditional face-to-face</a:t>
          </a:r>
          <a:endParaRPr lang="en-US" sz="2000" kern="1200" dirty="0"/>
        </a:p>
      </dsp:txBody>
      <dsp:txXfrm>
        <a:off x="6" y="3144980"/>
        <a:ext cx="1399419" cy="1217331"/>
      </dsp:txXfrm>
    </dsp:sp>
    <dsp:sp modelId="{A1D95B8D-5859-9742-962E-0F9BFEE59771}">
      <dsp:nvSpPr>
        <dsp:cNvPr id="0" name=""/>
        <dsp:cNvSpPr/>
      </dsp:nvSpPr>
      <dsp:spPr>
        <a:xfrm>
          <a:off x="2135956" y="2995502"/>
          <a:ext cx="327349" cy="3273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75CAF-3883-EA4F-9E0F-2B275901FE36}">
      <dsp:nvSpPr>
        <dsp:cNvPr id="0" name=""/>
        <dsp:cNvSpPr/>
      </dsp:nvSpPr>
      <dsp:spPr>
        <a:xfrm>
          <a:off x="1960322" y="3713943"/>
          <a:ext cx="4153976" cy="16217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45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Web-enhanced </a:t>
          </a:r>
          <a:br>
            <a:rPr lang="en-US" sz="2000" kern="1200" dirty="0" smtClean="0"/>
          </a:br>
          <a:r>
            <a:rPr lang="en-US" sz="2000" kern="1200" dirty="0" smtClean="0"/>
            <a:t>(may also </a:t>
          </a:r>
          <a:br>
            <a:rPr lang="en-US" sz="2000" kern="1200" dirty="0" smtClean="0"/>
          </a:br>
          <a:r>
            <a:rPr lang="en-US" sz="2000" kern="1200" dirty="0" smtClean="0"/>
            <a:t>be flipped)</a:t>
          </a:r>
          <a:endParaRPr lang="en-US" sz="2000" kern="1200" dirty="0"/>
        </a:p>
      </dsp:txBody>
      <dsp:txXfrm>
        <a:off x="1960322" y="3713943"/>
        <a:ext cx="4153976" cy="1621767"/>
      </dsp:txXfrm>
    </dsp:sp>
    <dsp:sp modelId="{F6F28A33-F536-7E49-B5F8-95A28AB7D77C}">
      <dsp:nvSpPr>
        <dsp:cNvPr id="0" name=""/>
        <dsp:cNvSpPr/>
      </dsp:nvSpPr>
      <dsp:spPr>
        <a:xfrm>
          <a:off x="3834082" y="2118818"/>
          <a:ext cx="433738" cy="4337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AB14C8-8197-684A-8EE3-565224BF62BC}">
      <dsp:nvSpPr>
        <dsp:cNvPr id="0" name=""/>
        <dsp:cNvSpPr/>
      </dsp:nvSpPr>
      <dsp:spPr>
        <a:xfrm>
          <a:off x="2277371" y="693817"/>
          <a:ext cx="3413626" cy="31609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29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Blended </a:t>
          </a:r>
          <a:br>
            <a:rPr lang="en-US" sz="2000" kern="1200" dirty="0" smtClean="0"/>
          </a:br>
          <a:r>
            <a:rPr lang="en-US" sz="2000" kern="1200" dirty="0" smtClean="0"/>
            <a:t>(may also </a:t>
          </a:r>
          <a:br>
            <a:rPr lang="en-US" sz="2000" kern="1200" dirty="0" smtClean="0"/>
          </a:br>
          <a:r>
            <a:rPr lang="en-US" sz="2000" kern="1200" dirty="0" smtClean="0"/>
            <a:t>be flipped)</a:t>
          </a:r>
          <a:endParaRPr lang="en-US" sz="2000" kern="1200" dirty="0"/>
        </a:p>
      </dsp:txBody>
      <dsp:txXfrm>
        <a:off x="2277371" y="693817"/>
        <a:ext cx="3413626" cy="3160969"/>
      </dsp:txXfrm>
    </dsp:sp>
    <dsp:sp modelId="{04EDB6D1-8FDC-644F-9D44-8C9F6F36116D}">
      <dsp:nvSpPr>
        <dsp:cNvPr id="0" name=""/>
        <dsp:cNvSpPr/>
      </dsp:nvSpPr>
      <dsp:spPr>
        <a:xfrm>
          <a:off x="5683608" y="1538796"/>
          <a:ext cx="581045" cy="581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6A175-ADFD-6743-89CB-BA9539DDF59F}">
      <dsp:nvSpPr>
        <dsp:cNvPr id="0" name=""/>
        <dsp:cNvSpPr/>
      </dsp:nvSpPr>
      <dsp:spPr>
        <a:xfrm>
          <a:off x="4894652" y="2564858"/>
          <a:ext cx="2193774" cy="263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7884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   100% Online</a:t>
          </a:r>
          <a:endParaRPr lang="en-US" sz="2000" kern="1200" dirty="0"/>
        </a:p>
      </dsp:txBody>
      <dsp:txXfrm>
        <a:off x="4894652" y="2564858"/>
        <a:ext cx="2193774" cy="263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7/2/16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cdworkbook.com" TargetMode="Externa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bcdworkbook.com" TargetMode="Externa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44" y="141119"/>
            <a:ext cx="8914352" cy="2412267"/>
          </a:xfrm>
        </p:spPr>
        <p:txBody>
          <a:bodyPr>
            <a:normAutofit/>
          </a:bodyPr>
          <a:lstStyle/>
          <a:p>
            <a:r>
              <a:rPr lang="en-US" dirty="0" smtClean="0"/>
              <a:t>What is blended teaching and 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87" y="3088942"/>
            <a:ext cx="5581249" cy="3057582"/>
          </a:xfrm>
          <a:solidFill>
            <a:schemeClr val="bg2">
              <a:lumMod val="9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Based on </a:t>
            </a:r>
            <a:r>
              <a:rPr lang="en-US" sz="2800" i="1" dirty="0"/>
              <a:t>The Blended Course Design Workbook: A Practical Guide</a:t>
            </a:r>
            <a:endParaRPr lang="en-US" sz="2800" dirty="0" smtClean="0"/>
          </a:p>
          <a:p>
            <a:r>
              <a:rPr lang="en-US" sz="2800" dirty="0" smtClean="0"/>
              <a:t>Author Contact Information:</a:t>
            </a:r>
          </a:p>
          <a:p>
            <a:r>
              <a:rPr lang="en-US" sz="2800" dirty="0" smtClean="0"/>
              <a:t>Dr. Katie Linder</a:t>
            </a:r>
          </a:p>
          <a:p>
            <a:r>
              <a:rPr lang="en-US" sz="2800" dirty="0" smtClean="0">
                <a:hlinkClick r:id="rId2"/>
              </a:rPr>
              <a:t>www.bcdworkbook.com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Twitter: @</a:t>
            </a:r>
            <a:r>
              <a:rPr lang="en-US" sz="2800" dirty="0" err="1" smtClean="0"/>
              <a:t>Katie__Linder</a:t>
            </a:r>
            <a:endParaRPr lang="en-US" sz="2800" dirty="0"/>
          </a:p>
        </p:txBody>
      </p:sp>
      <p:pic>
        <p:nvPicPr>
          <p:cNvPr id="5" name="Picture 4" descr="BCD 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03" y="2851304"/>
            <a:ext cx="2847095" cy="369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54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44" y="141119"/>
            <a:ext cx="8914352" cy="2412267"/>
          </a:xfrm>
        </p:spPr>
        <p:txBody>
          <a:bodyPr>
            <a:normAutofit/>
          </a:bodyPr>
          <a:lstStyle/>
          <a:p>
            <a:r>
              <a:rPr lang="en-US" dirty="0" smtClean="0"/>
              <a:t>What is blended teaching and learning?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87" y="3088942"/>
            <a:ext cx="5581249" cy="3057582"/>
          </a:xfrm>
          <a:solidFill>
            <a:schemeClr val="bg2">
              <a:lumMod val="9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Based on </a:t>
            </a:r>
            <a:r>
              <a:rPr lang="en-US" sz="2800" i="1" dirty="0"/>
              <a:t>The Blended Course Design Workbook: A Practical Guide</a:t>
            </a:r>
            <a:endParaRPr lang="en-US" sz="2800" dirty="0" smtClean="0"/>
          </a:p>
          <a:p>
            <a:r>
              <a:rPr lang="en-US" sz="2800" dirty="0" smtClean="0"/>
              <a:t>Author Contact Information:</a:t>
            </a:r>
          </a:p>
          <a:p>
            <a:r>
              <a:rPr lang="en-US" sz="2800" dirty="0" smtClean="0"/>
              <a:t>Dr. Katie Linder </a:t>
            </a:r>
          </a:p>
          <a:p>
            <a:r>
              <a:rPr lang="en-US" sz="2800" dirty="0" smtClean="0">
                <a:hlinkClick r:id="rId2"/>
              </a:rPr>
              <a:t>www.bcdworkbook.com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Twitter: @</a:t>
            </a:r>
            <a:r>
              <a:rPr lang="en-US" sz="2800" dirty="0" err="1" smtClean="0"/>
              <a:t>Katie__Linder</a:t>
            </a:r>
            <a:endParaRPr lang="en-US" sz="2800" dirty="0"/>
          </a:p>
        </p:txBody>
      </p:sp>
      <p:pic>
        <p:nvPicPr>
          <p:cNvPr id="5" name="Picture 4" descr="BCD 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903" y="2851304"/>
            <a:ext cx="2847095" cy="369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536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What is blended learning?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Benefits and challenges of blended teaching and learning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/>
              <a:t>What </a:t>
            </a:r>
            <a:r>
              <a:rPr lang="en-US" sz="2400" dirty="0" smtClean="0"/>
              <a:t>do faculty need to know about blended teaching?</a:t>
            </a:r>
            <a:endParaRPr lang="en-US" sz="2400" dirty="0"/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What do </a:t>
            </a:r>
            <a:r>
              <a:rPr lang="en-US" sz="2400" dirty="0"/>
              <a:t>students need to know </a:t>
            </a:r>
            <a:r>
              <a:rPr lang="en-US" sz="2400" dirty="0" smtClean="0"/>
              <a:t>about blended learning?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Information on </a:t>
            </a:r>
            <a:r>
              <a:rPr lang="en-US" sz="2400" i="1" dirty="0" smtClean="0"/>
              <a:t>The Blended Course Design Workbook: A Practical Guide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7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/>
              <a:t>What is blended learning?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Increasingly popular phenomenon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Replacement model – face-to-face course time is replaced with online content delivery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Face-to-face time often cut by 1/3 to 1/2</a:t>
            </a:r>
          </a:p>
          <a:p>
            <a:pPr lvl="1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200" dirty="0" smtClean="0"/>
              <a:t>Credit hours stay the same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Requires additional technology integration and online content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Can allow for more autonomous, active, and </a:t>
            </a:r>
            <a:br>
              <a:rPr lang="en-US" sz="2400" dirty="0" smtClean="0"/>
            </a:br>
            <a:r>
              <a:rPr lang="en-US" sz="2400" dirty="0" smtClean="0"/>
              <a:t>independent learning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73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9141152"/>
              </p:ext>
            </p:extLst>
          </p:nvPr>
        </p:nvGraphicFramePr>
        <p:xfrm>
          <a:off x="454652" y="1042242"/>
          <a:ext cx="8183741" cy="5878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419880"/>
            <a:ext cx="8913813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 spectrum of web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9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18259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 blended learning the same as flipped learning?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120588" y="1578769"/>
            <a:ext cx="3566160" cy="877887"/>
          </a:xfrm>
        </p:spPr>
        <p:txBody>
          <a:bodyPr/>
          <a:lstStyle/>
          <a:p>
            <a:r>
              <a:rPr lang="en-US" dirty="0" smtClean="0"/>
              <a:t>Blended is structural &amp; pedagogical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120588" y="2728304"/>
            <a:ext cx="3566160" cy="3548671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dirty="0" smtClean="0"/>
              <a:t>Replacement of face-to-face time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dirty="0" smtClean="0"/>
              <a:t>Best practice includes moving content delivery online to create more active learning, but this is not required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ü"/>
            </a:pPr>
            <a:r>
              <a:rPr lang="en-US" dirty="0" smtClean="0"/>
              <a:t>Requires more technological literacy on part of faculty and students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47534" y="1589454"/>
            <a:ext cx="3566160" cy="877887"/>
          </a:xfrm>
        </p:spPr>
        <p:txBody>
          <a:bodyPr/>
          <a:lstStyle/>
          <a:p>
            <a:r>
              <a:rPr lang="en-US" dirty="0" smtClean="0"/>
              <a:t>Flipped is primarily pedagogical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147534" y="2728304"/>
            <a:ext cx="3566160" cy="3548671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dirty="0" smtClean="0"/>
              <a:t>No replacement of face-to-face time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dirty="0" smtClean="0"/>
              <a:t>Moving content delivery online to create more active learning in-class is central to the definition of the flipped classroom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ü"/>
            </a:pPr>
            <a:r>
              <a:rPr lang="en-US" dirty="0" smtClean="0"/>
              <a:t>Requires more technological literacy on part of faculty and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2185"/>
            <a:ext cx="8913813" cy="914400"/>
          </a:xfrm>
        </p:spPr>
        <p:txBody>
          <a:bodyPr/>
          <a:lstStyle/>
          <a:p>
            <a:r>
              <a:rPr lang="en-US" dirty="0" smtClean="0"/>
              <a:t>Benefits </a:t>
            </a:r>
            <a:r>
              <a:rPr lang="en-US" dirty="0"/>
              <a:t>	</a:t>
            </a:r>
            <a:r>
              <a:rPr lang="en-US" dirty="0" smtClean="0"/>
              <a:t>	   </a:t>
            </a:r>
            <a:r>
              <a:rPr lang="en-US" dirty="0"/>
              <a:t> </a:t>
            </a: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2948" y="1733167"/>
            <a:ext cx="3566160" cy="4272237"/>
          </a:xfrm>
        </p:spPr>
        <p:txBody>
          <a:bodyPr>
            <a:normAutofit fontScale="85000" lnSpcReduction="10000"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Can create more time for active learning in class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Lets students experience course materials in a range of ways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More autonomous and independent learning can lead to more student buy-in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SzPct val="100000"/>
              <a:buFont typeface="Wingdings" charset="2"/>
              <a:buChar char="§"/>
            </a:pPr>
            <a:r>
              <a:rPr lang="en-US" sz="2400" dirty="0" smtClean="0"/>
              <a:t>Offers faculty a new skillset for their teaching</a:t>
            </a:r>
          </a:p>
          <a:p>
            <a:pPr lvl="0"/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71270" y="1733167"/>
            <a:ext cx="3566160" cy="4648555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Requires more up-front design and planning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Learning curve of technology and active learning for faculty and students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Faculty must give up some control over learning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000" dirty="0" smtClean="0"/>
              <a:t>Faculty often need assistance with </a:t>
            </a:r>
            <a:br>
              <a:rPr lang="en-US" sz="2000" dirty="0" smtClean="0"/>
            </a:br>
            <a:r>
              <a:rPr lang="en-US" sz="2000" dirty="0" smtClean="0"/>
              <a:t>design</a:t>
            </a:r>
          </a:p>
          <a:p>
            <a:endParaRPr lang="en-US" sz="20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864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What do faculty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A clear definition of what blended teaching is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 design requires more up-front design and planning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Student use technology for social reasons, but may not be experienced with using it for learning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At first, students may struggle with time management and autonomous learning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Faculty shouldn’t try to incorporate too many </a:t>
            </a:r>
            <a:br>
              <a:rPr lang="en-US" sz="2400" dirty="0" smtClean="0"/>
            </a:br>
            <a:r>
              <a:rPr lang="en-US" sz="2400" dirty="0" smtClean="0"/>
              <a:t>tools at one time and overwhelm themselves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 their students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54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/>
          <a:lstStyle/>
          <a:p>
            <a:r>
              <a:rPr lang="en-US" dirty="0" smtClean="0"/>
              <a:t>What do students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are not easier than face-to-face courses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Students will need to take more control of their learning activities outside of the classroom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may require more and different communication strategies with their professor </a:t>
            </a:r>
            <a:r>
              <a:rPr lang="en-US" sz="2400" smtClean="0"/>
              <a:t>than </a:t>
            </a:r>
            <a:r>
              <a:rPr lang="en-US" sz="2400" smtClean="0"/>
              <a:t>students are </a:t>
            </a:r>
            <a:r>
              <a:rPr lang="en-US" sz="2400" dirty="0" smtClean="0"/>
              <a:t>used to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Blended courses require using technology </a:t>
            </a:r>
            <a:br>
              <a:rPr lang="en-US" sz="2400" dirty="0" smtClean="0"/>
            </a:br>
            <a:r>
              <a:rPr lang="en-US" sz="2400" dirty="0" smtClean="0"/>
              <a:t>for</a:t>
            </a:r>
            <a:r>
              <a:rPr lang="en-US" sz="2400" dirty="0"/>
              <a:t> </a:t>
            </a:r>
            <a:r>
              <a:rPr lang="en-US" sz="2400" dirty="0" smtClean="0"/>
              <a:t>learning, which may be new to some </a:t>
            </a:r>
            <a:br>
              <a:rPr lang="en-US" sz="2400" dirty="0" smtClean="0"/>
            </a:br>
            <a:r>
              <a:rPr lang="en-US" sz="2400" dirty="0" smtClean="0"/>
              <a:t>students</a:t>
            </a:r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4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8260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The Blended Course Design Workbook: A Practical Guide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63" y="1677750"/>
            <a:ext cx="8207537" cy="4588579"/>
          </a:xfrm>
        </p:spPr>
        <p:txBody>
          <a:bodyPr>
            <a:normAutofit/>
          </a:bodyPr>
          <a:lstStyle/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Research overviews for each chapter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Interactive elements throughout including templates and checklists</a:t>
            </a:r>
          </a:p>
          <a:p>
            <a:pPr lvl="0"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Practical examples from blended instructors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Tasks for each chapter and specifically for LMS design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Questions for faculty &amp; administrators</a:t>
            </a:r>
          </a:p>
          <a:p>
            <a:pPr>
              <a:buClr>
                <a:schemeClr val="tx2">
                  <a:lumMod val="90000"/>
                  <a:lumOff val="10000"/>
                </a:schemeClr>
              </a:buClr>
              <a:buFont typeface="Wingdings" charset="2"/>
              <a:buChar char="§"/>
            </a:pPr>
            <a:r>
              <a:rPr lang="en-US" sz="2400" dirty="0" smtClean="0"/>
              <a:t>Glossary </a:t>
            </a:r>
            <a:r>
              <a:rPr lang="en-US" sz="2400" dirty="0"/>
              <a:t>of terms</a:t>
            </a:r>
          </a:p>
          <a:p>
            <a:pPr lvl="0"/>
            <a:endParaRPr lang="en-US" sz="2400" dirty="0"/>
          </a:p>
        </p:txBody>
      </p:sp>
      <p:pic>
        <p:nvPicPr>
          <p:cNvPr id="4" name="Picture 3" descr="BCD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29" y="5158689"/>
            <a:ext cx="1169584" cy="151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73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104</TotalTime>
  <Words>515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Perception</vt:lpstr>
      <vt:lpstr>What is blended teaching and learning?</vt:lpstr>
      <vt:lpstr>Objectives</vt:lpstr>
      <vt:lpstr>What is blended learning?</vt:lpstr>
      <vt:lpstr>A spectrum of web integration</vt:lpstr>
      <vt:lpstr>Is blended learning the same as flipped learning?</vt:lpstr>
      <vt:lpstr>Benefits       Challenges</vt:lpstr>
      <vt:lpstr>What do faculty need to know?</vt:lpstr>
      <vt:lpstr>What do students need to know?</vt:lpstr>
      <vt:lpstr>The Blended Course Design Workbook: A Practical Guide</vt:lpstr>
      <vt:lpstr>What is blended teaching and learning?</vt:lpstr>
    </vt:vector>
  </TitlesOfParts>
  <Company>The Ohio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Blended Course Design Workbook: A Practical Guide</dc:title>
  <dc:creator>Kathryn Linder</dc:creator>
  <cp:lastModifiedBy>Kathryn Linder</cp:lastModifiedBy>
  <cp:revision>11</cp:revision>
  <dcterms:created xsi:type="dcterms:W3CDTF">2016-07-03T04:17:11Z</dcterms:created>
  <dcterms:modified xsi:type="dcterms:W3CDTF">2016-07-03T06:02:38Z</dcterms:modified>
</cp:coreProperties>
</file>