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71" r:id="rId5"/>
    <p:sldId id="263" r:id="rId6"/>
    <p:sldId id="264" r:id="rId7"/>
    <p:sldId id="265" r:id="rId8"/>
    <p:sldId id="272" r:id="rId9"/>
    <p:sldId id="273" r:id="rId10"/>
    <p:sldId id="269" r:id="rId11"/>
    <p:sldId id="267" r:id="rId12"/>
    <p:sldId id="270" r:id="rId13"/>
    <p:sldId id="268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cdworkbook.com" TargetMode="Externa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cdworkbook.com" TargetMode="External"/><Relationship Id="rId3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g"/><Relationship Id="rId3" Type="http://schemas.openxmlformats.org/officeDocument/2006/relationships/hyperlink" Target="http://www.bcdworkboo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44" y="141119"/>
            <a:ext cx="8914352" cy="2412267"/>
          </a:xfrm>
        </p:spPr>
        <p:txBody>
          <a:bodyPr>
            <a:normAutofit/>
          </a:bodyPr>
          <a:lstStyle/>
          <a:p>
            <a:r>
              <a:rPr lang="en-US" dirty="0" smtClean="0"/>
              <a:t>A webinar for faculty developers on </a:t>
            </a:r>
            <a:r>
              <a:rPr lang="en-US" i="1" dirty="0" smtClean="0"/>
              <a:t>The Blended Course Design Workbook: A Practical Guide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87" y="3088942"/>
            <a:ext cx="5581249" cy="305758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/>
              <a:t>Author contact </a:t>
            </a:r>
            <a:r>
              <a:rPr lang="en-US" sz="2800" dirty="0"/>
              <a:t>i</a:t>
            </a:r>
            <a:r>
              <a:rPr lang="en-US" sz="2800" dirty="0" smtClean="0"/>
              <a:t>nformation:</a:t>
            </a:r>
          </a:p>
          <a:p>
            <a:r>
              <a:rPr lang="en-US" sz="2800" dirty="0" smtClean="0"/>
              <a:t>Dr. Katie Linder</a:t>
            </a:r>
          </a:p>
          <a:p>
            <a:r>
              <a:rPr lang="en-US" sz="2800" dirty="0" smtClean="0">
                <a:hlinkClick r:id="rId2"/>
              </a:rPr>
              <a:t>www.bcdworkbook.com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Twitter: @</a:t>
            </a:r>
            <a:r>
              <a:rPr lang="en-US" sz="2800" dirty="0" err="1" smtClean="0"/>
              <a:t>Katie__Linder</a:t>
            </a:r>
            <a:endParaRPr lang="en-US" sz="2800" dirty="0"/>
          </a:p>
        </p:txBody>
      </p:sp>
      <p:pic>
        <p:nvPicPr>
          <p:cNvPr id="5" name="Picture 4" descr="BCD 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03" y="2851304"/>
            <a:ext cx="2847095" cy="369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5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Book </a:t>
            </a:r>
            <a:r>
              <a:rPr lang="en-US" dirty="0"/>
              <a:t>f</a:t>
            </a:r>
            <a:r>
              <a:rPr lang="en-US" dirty="0" smtClean="0"/>
              <a:t>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Research overviews for each chapter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Interactive elements throughout including templates and checklists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Practical examples from blended instructors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Tasks for each chapter and specifically for LMS design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Questions for faculty &amp; administrators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Glossary </a:t>
            </a:r>
            <a:r>
              <a:rPr lang="en-US" sz="2400" dirty="0"/>
              <a:t>of terms</a:t>
            </a:r>
          </a:p>
          <a:p>
            <a:pPr lvl="0"/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3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Faculty development </a:t>
            </a:r>
            <a:r>
              <a:rPr lang="en-US" dirty="0"/>
              <a:t>p</a:t>
            </a:r>
            <a:r>
              <a:rPr lang="en-US" dirty="0" smtClean="0"/>
              <a:t>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One-off workshops or series of workshops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 Design Institute (book based on 6-week model)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Simulates a blended experience with face-to-face meetings and online activities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Morning session on course design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Afternoon session on technology training and andragogy integration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Book can be used as a curriculum with </a:t>
            </a:r>
            <a:br>
              <a:rPr lang="en-US" sz="2200" dirty="0" smtClean="0"/>
            </a:br>
            <a:r>
              <a:rPr lang="en-US" sz="2200" dirty="0" smtClean="0"/>
              <a:t>activities modified as needed for institutional-</a:t>
            </a:r>
            <a:br>
              <a:rPr lang="en-US" sz="2200" dirty="0" smtClean="0"/>
            </a:br>
            <a:r>
              <a:rPr lang="en-US" sz="2200" dirty="0" smtClean="0"/>
              <a:t>specific information</a:t>
            </a:r>
            <a:endParaRPr lang="en-US" sz="22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8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7-02 at 10.17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3358"/>
            <a:ext cx="9144000" cy="569526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5875" y="403814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Sample Schedule:</a:t>
            </a:r>
            <a:br>
              <a:rPr lang="en-US" dirty="0" smtClean="0"/>
            </a:br>
            <a:r>
              <a:rPr lang="en-US" dirty="0" smtClean="0"/>
              <a:t>Blended Course Design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40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Bonus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Handouts based on book content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Audio commentary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Interviews with co-authors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What is Blended Learning? Slide deck for presentation to faculty, students, or administrators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Bonus materials available at </a:t>
            </a:r>
            <a:r>
              <a:rPr lang="en-US" sz="2400" dirty="0" smtClean="0">
                <a:hlinkClick r:id="rId2"/>
              </a:rPr>
              <a:t>www.bcdworkbook.com</a:t>
            </a:r>
            <a:r>
              <a:rPr lang="en-US" sz="2400" dirty="0" smtClean="0"/>
              <a:t> </a:t>
            </a:r>
            <a:endParaRPr lang="en-US" sz="2200" dirty="0" smtClean="0"/>
          </a:p>
          <a:p>
            <a:pPr lvl="0"/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0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ow available for pre-order!The Blended Course Design Workbook_ A Practical Guide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032"/>
            <a:ext cx="9144000" cy="30480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28183" y="3731818"/>
            <a:ext cx="8529700" cy="2766527"/>
          </a:xfrm>
          <a:prstGeom prst="rect">
            <a:avLst/>
          </a:prstGeom>
          <a:solidFill>
            <a:srgbClr val="D6D0CA"/>
          </a:solidFill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Dr. Katie Linder 	</a:t>
            </a:r>
          </a:p>
          <a:p>
            <a:pPr marL="0" indent="0" algn="ctr">
              <a:buNone/>
            </a:pPr>
            <a:r>
              <a:rPr lang="en-US" sz="2800" dirty="0" smtClean="0"/>
              <a:t>Twitter: @</a:t>
            </a:r>
            <a:r>
              <a:rPr lang="en-US" sz="2800" dirty="0" err="1" smtClean="0"/>
              <a:t>Katie__Linder</a:t>
            </a:r>
            <a:endParaRPr lang="en-US" sz="2800" dirty="0" smtClean="0"/>
          </a:p>
          <a:p>
            <a:pPr marL="0" lvl="0" indent="0" algn="ctr">
              <a:buNone/>
            </a:pPr>
            <a:r>
              <a:rPr lang="en-US" sz="2800" dirty="0"/>
              <a:t>Bonus materials available </a:t>
            </a:r>
            <a:r>
              <a:rPr lang="en-US" sz="2800" dirty="0" smtClean="0"/>
              <a:t>at </a:t>
            </a:r>
            <a:r>
              <a:rPr lang="en-US" sz="2800" dirty="0" smtClean="0">
                <a:hlinkClick r:id="rId3"/>
              </a:rPr>
              <a:t>www.bcdworkbook.com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9676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Webinar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What is blended learning?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/>
              <a:t>What </a:t>
            </a:r>
            <a:r>
              <a:rPr lang="en-US" sz="2400" dirty="0" smtClean="0"/>
              <a:t>do faculty need to know about blended teaching?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What do </a:t>
            </a:r>
            <a:r>
              <a:rPr lang="en-US" sz="2400" dirty="0"/>
              <a:t>students need to know </a:t>
            </a:r>
            <a:r>
              <a:rPr lang="en-US" sz="2400" dirty="0" smtClean="0"/>
              <a:t>about blended learning?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/>
              <a:t>C</a:t>
            </a:r>
            <a:r>
              <a:rPr lang="en-US" sz="2400" dirty="0" smtClean="0"/>
              <a:t>hapter overview 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/>
              <a:t>B</a:t>
            </a:r>
            <a:r>
              <a:rPr lang="en-US" sz="2400" dirty="0" smtClean="0"/>
              <a:t>ook features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Faculty development </a:t>
            </a:r>
            <a:r>
              <a:rPr lang="en-US" sz="2400" dirty="0"/>
              <a:t>program </a:t>
            </a:r>
            <a:r>
              <a:rPr lang="en-US" sz="2400" dirty="0" smtClean="0"/>
              <a:t>ideas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/>
              <a:t>Bonus </a:t>
            </a:r>
            <a:r>
              <a:rPr lang="en-US" sz="2400" dirty="0" smtClean="0"/>
              <a:t>materials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7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/>
              <a:t>What is blended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Increasingly popular phenomenon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Replacement model – face-to-face course time is replaced with online content delivery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Face-to-face time often cut by 1/3 to 1/2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Credit hours stay the same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Requires additional technology integration and online content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Can allow for more autonomous, active, and </a:t>
            </a:r>
            <a:br>
              <a:rPr lang="en-US" sz="2400" dirty="0" smtClean="0"/>
            </a:br>
            <a:r>
              <a:rPr lang="en-US" sz="2400" dirty="0" smtClean="0"/>
              <a:t>independent learning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2185"/>
            <a:ext cx="8913813" cy="914400"/>
          </a:xfrm>
        </p:spPr>
        <p:txBody>
          <a:bodyPr/>
          <a:lstStyle/>
          <a:p>
            <a:r>
              <a:rPr lang="en-US" dirty="0" smtClean="0"/>
              <a:t>Benefits </a:t>
            </a:r>
            <a:r>
              <a:rPr lang="en-US" dirty="0"/>
              <a:t>	</a:t>
            </a:r>
            <a:r>
              <a:rPr lang="en-US" dirty="0" smtClean="0"/>
              <a:t>	   </a:t>
            </a:r>
            <a:r>
              <a:rPr lang="en-US" dirty="0"/>
              <a:t> </a:t>
            </a: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2948" y="1733167"/>
            <a:ext cx="3566160" cy="4272237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Can create more time for active learning in class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Lets students experience course materials in a range of ways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More autonomous and independent </a:t>
            </a:r>
            <a:r>
              <a:rPr lang="en-US" sz="2400" smtClean="0"/>
              <a:t>learning can lead to </a:t>
            </a:r>
            <a:r>
              <a:rPr lang="en-US" sz="2400" dirty="0" smtClean="0"/>
              <a:t>more student buy-in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Offers faculty a new skillset for their teaching</a:t>
            </a:r>
          </a:p>
          <a:p>
            <a:pPr lvl="0"/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71270" y="1733167"/>
            <a:ext cx="3566160" cy="4648555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Requires more up-front design and planning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Learning curve of technology and active learning for faculty and students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Faculty must give up some control over learning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Faculty often need assistance with </a:t>
            </a:r>
            <a:br>
              <a:rPr lang="en-US" sz="2000" dirty="0" smtClean="0"/>
            </a:br>
            <a:r>
              <a:rPr lang="en-US" sz="2000" dirty="0" smtClean="0"/>
              <a:t>design</a:t>
            </a:r>
          </a:p>
          <a:p>
            <a:endParaRPr lang="en-US" sz="20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153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What do faculty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A clear definition of what blended teaching is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 design requires more up-front design and planning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Student use technology for social reasons, but may not be experienced with using it for learning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At first, students may struggle with time management and autonomous learning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Faculty shouldn’t try to incorporate too many </a:t>
            </a:r>
            <a:br>
              <a:rPr lang="en-US" sz="2400" dirty="0" smtClean="0"/>
            </a:br>
            <a:r>
              <a:rPr lang="en-US" sz="2400" dirty="0" smtClean="0"/>
              <a:t>tools at one time and overwhelm themselves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 their students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0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What do students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are not easier than face-to-face courses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Students will need to take more control of their learning activities outside of the classroom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may require more and different communication strategies with their professor </a:t>
            </a:r>
            <a:r>
              <a:rPr lang="en-US" sz="2400" smtClean="0"/>
              <a:t>than </a:t>
            </a:r>
            <a:r>
              <a:rPr lang="en-US" sz="2400" smtClean="0"/>
              <a:t>students are </a:t>
            </a:r>
            <a:r>
              <a:rPr lang="en-US" sz="2400" dirty="0" smtClean="0"/>
              <a:t>used to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require using technology </a:t>
            </a:r>
            <a:br>
              <a:rPr lang="en-US" sz="2400" dirty="0" smtClean="0"/>
            </a:br>
            <a:r>
              <a:rPr lang="en-US" sz="2400" dirty="0" smtClean="0"/>
              <a:t>for</a:t>
            </a:r>
            <a:r>
              <a:rPr lang="en-US" sz="2400" dirty="0"/>
              <a:t> </a:t>
            </a:r>
            <a:r>
              <a:rPr lang="en-US" sz="2400" dirty="0" smtClean="0"/>
              <a:t>learning, which may be new to some </a:t>
            </a:r>
            <a:br>
              <a:rPr lang="en-US" sz="2400" dirty="0" smtClean="0"/>
            </a:br>
            <a:r>
              <a:rPr lang="en-US" sz="2400" dirty="0" smtClean="0"/>
              <a:t>students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89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o</a:t>
            </a:r>
            <a:r>
              <a:rPr lang="en-US" dirty="0" smtClean="0"/>
              <a:t>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77750"/>
            <a:ext cx="8628063" cy="45885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Introduction</a:t>
            </a:r>
            <a:r>
              <a:rPr lang="en-US" sz="2400" dirty="0" smtClean="0"/>
              <a:t>: </a:t>
            </a:r>
            <a:r>
              <a:rPr lang="en-US" sz="2400" dirty="0"/>
              <a:t>Why Blended, Why Now? </a:t>
            </a:r>
            <a:endParaRPr lang="en-US" sz="2400" b="1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One</a:t>
            </a:r>
            <a:r>
              <a:rPr lang="en-US" sz="2400" dirty="0" smtClean="0"/>
              <a:t>: </a:t>
            </a:r>
            <a:r>
              <a:rPr lang="en-US" sz="2400" dirty="0"/>
              <a:t>Fundamentals of Blended Teaching </a:t>
            </a:r>
            <a:r>
              <a:rPr lang="en-US" sz="2400" dirty="0" smtClean="0"/>
              <a:t>and Learning </a:t>
            </a:r>
          </a:p>
          <a:p>
            <a:pPr marL="0" lvl="0" indent="0">
              <a:buNone/>
            </a:pPr>
            <a:r>
              <a:rPr lang="en-US" sz="2400" dirty="0" smtClean="0"/>
              <a:t>*</a:t>
            </a:r>
            <a:r>
              <a:rPr lang="en-US" sz="2400" b="1" dirty="0" smtClean="0">
                <a:solidFill>
                  <a:srgbClr val="373A49"/>
                </a:solidFill>
              </a:rPr>
              <a:t>Two</a:t>
            </a:r>
            <a:r>
              <a:rPr lang="en-US" sz="2400" dirty="0" smtClean="0"/>
              <a:t>: Writing Course Goals and Learning Objectives</a:t>
            </a:r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Three</a:t>
            </a:r>
            <a:r>
              <a:rPr lang="en-US" sz="2400" dirty="0" smtClean="0"/>
              <a:t>: </a:t>
            </a:r>
            <a:r>
              <a:rPr lang="en-US" sz="2400" dirty="0"/>
              <a:t>Assessing Student Learning in Your Blended </a:t>
            </a:r>
            <a:r>
              <a:rPr lang="en-US" sz="2400" dirty="0" smtClean="0"/>
              <a:t>Course </a:t>
            </a:r>
          </a:p>
          <a:p>
            <a:pPr marL="0" lvl="0" indent="0">
              <a:buNone/>
            </a:pPr>
            <a:r>
              <a:rPr lang="en-US" sz="2400" dirty="0" smtClean="0"/>
              <a:t>*</a:t>
            </a:r>
            <a:r>
              <a:rPr lang="en-US" sz="2400" b="1" dirty="0" smtClean="0">
                <a:solidFill>
                  <a:srgbClr val="373A49"/>
                </a:solidFill>
              </a:rPr>
              <a:t>Four</a:t>
            </a:r>
            <a:r>
              <a:rPr lang="en-US" sz="2400" dirty="0" smtClean="0"/>
              <a:t>: Online Assessment Tools</a:t>
            </a:r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Five</a:t>
            </a:r>
            <a:r>
              <a:rPr lang="en-US" sz="2400" dirty="0" smtClean="0"/>
              <a:t>: </a:t>
            </a:r>
            <a:r>
              <a:rPr lang="en-US" sz="2400" dirty="0"/>
              <a:t>Designing Effective Learning </a:t>
            </a:r>
            <a:r>
              <a:rPr lang="en-US" sz="2400" dirty="0" smtClean="0"/>
              <a:t>Activities </a:t>
            </a:r>
          </a:p>
          <a:p>
            <a:pPr marL="0" lv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</a:t>
            </a:r>
            <a:br>
              <a:rPr lang="en-US" sz="2400" dirty="0" smtClean="0"/>
            </a:br>
            <a:r>
              <a:rPr lang="en-US" sz="2400" dirty="0" smtClean="0"/>
              <a:t>*co-authored         </a:t>
            </a:r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02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o</a:t>
            </a:r>
            <a:r>
              <a:rPr lang="en-US" dirty="0" smtClean="0"/>
              <a:t>verview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677750"/>
            <a:ext cx="8890000" cy="45885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Six</a:t>
            </a:r>
            <a:r>
              <a:rPr lang="en-US" sz="2400" dirty="0" smtClean="0"/>
              <a:t>: </a:t>
            </a:r>
            <a:r>
              <a:rPr lang="en-US" sz="2400" dirty="0"/>
              <a:t>Mapping Your Blended Course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dirty="0" smtClean="0"/>
              <a:t>*</a:t>
            </a:r>
            <a:r>
              <a:rPr lang="en-US" sz="2400" b="1" dirty="0" smtClean="0">
                <a:solidFill>
                  <a:srgbClr val="373A49"/>
                </a:solidFill>
              </a:rPr>
              <a:t>Seven</a:t>
            </a:r>
            <a:r>
              <a:rPr lang="en-US" sz="2400" dirty="0" smtClean="0"/>
              <a:t>: </a:t>
            </a:r>
            <a:r>
              <a:rPr lang="en-US" sz="2400" dirty="0"/>
              <a:t>Getting to Know Your </a:t>
            </a:r>
            <a:r>
              <a:rPr lang="en-US" sz="2400" dirty="0" smtClean="0"/>
              <a:t>LMS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*</a:t>
            </a:r>
            <a:r>
              <a:rPr lang="en-US" sz="2400" b="1" dirty="0" smtClean="0">
                <a:solidFill>
                  <a:srgbClr val="373A49"/>
                </a:solidFill>
              </a:rPr>
              <a:t>Eight</a:t>
            </a:r>
            <a:r>
              <a:rPr lang="en-US" sz="2400" dirty="0" smtClean="0"/>
              <a:t>: </a:t>
            </a:r>
            <a:r>
              <a:rPr lang="en-US" sz="2400" dirty="0"/>
              <a:t>Creating Social Presence in Your Blended Course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Nine</a:t>
            </a:r>
            <a:r>
              <a:rPr lang="en-US" sz="2400" dirty="0" smtClean="0"/>
              <a:t>: Finding </a:t>
            </a:r>
            <a:r>
              <a:rPr lang="en-US" sz="2400" dirty="0"/>
              <a:t>Resources Online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Ten</a:t>
            </a:r>
            <a:r>
              <a:rPr lang="en-US" sz="2400" dirty="0" smtClean="0"/>
              <a:t>: </a:t>
            </a:r>
            <a:r>
              <a:rPr lang="en-US" sz="2400" dirty="0"/>
              <a:t>Creating Multimedia Resources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</a:t>
            </a:r>
            <a:r>
              <a:rPr lang="en-US" sz="2400" b="1" dirty="0" smtClean="0">
                <a:solidFill>
                  <a:srgbClr val="373A49"/>
                </a:solidFill>
              </a:rPr>
              <a:t>Eleven</a:t>
            </a:r>
            <a:r>
              <a:rPr lang="en-US" sz="2400" dirty="0"/>
              <a:t>: Mobile Devices, </a:t>
            </a:r>
            <a:r>
              <a:rPr lang="en-US" sz="2400" dirty="0" smtClean="0"/>
              <a:t>Apps &amp; Social </a:t>
            </a:r>
            <a:r>
              <a:rPr lang="en-US" sz="2400" dirty="0"/>
              <a:t>Media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                                                   </a:t>
            </a:r>
            <a:br>
              <a:rPr lang="en-US" sz="2400" dirty="0" smtClean="0"/>
            </a:br>
            <a:r>
              <a:rPr lang="en-US" sz="2400" dirty="0" smtClean="0"/>
              <a:t>*</a:t>
            </a:r>
            <a:r>
              <a:rPr lang="en-US" sz="2400" dirty="0"/>
              <a:t>co-authored </a:t>
            </a:r>
          </a:p>
          <a:p>
            <a:pPr marL="0" lvl="0" indent="0">
              <a:buNone/>
            </a:pPr>
            <a:endParaRPr lang="en-US" sz="2400" dirty="0" smtClean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8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o</a:t>
            </a:r>
            <a:r>
              <a:rPr lang="en-US" dirty="0" smtClean="0"/>
              <a:t>verview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5" y="1677750"/>
            <a:ext cx="8643938" cy="45885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Twelve</a:t>
            </a:r>
            <a:r>
              <a:rPr lang="en-US" sz="2400" dirty="0" smtClean="0"/>
              <a:t>: </a:t>
            </a:r>
            <a:r>
              <a:rPr lang="en-US" sz="2400" dirty="0"/>
              <a:t>The Blended Course Syllabus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Thirteen</a:t>
            </a:r>
            <a:r>
              <a:rPr lang="en-US" sz="2400" dirty="0" smtClean="0"/>
              <a:t>: </a:t>
            </a:r>
            <a:r>
              <a:rPr lang="en-US" sz="2400" dirty="0"/>
              <a:t>Preparing Your Students for Success </a:t>
            </a:r>
            <a:endParaRPr lang="en-US" sz="2400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Conclusion</a:t>
            </a:r>
            <a:r>
              <a:rPr lang="en-US" sz="2400" dirty="0" smtClean="0"/>
              <a:t>: Getting Ready </a:t>
            </a:r>
            <a:r>
              <a:rPr lang="en-US" sz="2400" dirty="0"/>
              <a:t>to Launch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Glossary</a:t>
            </a:r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Appendices</a:t>
            </a:r>
            <a:r>
              <a:rPr lang="en-US" sz="2400" dirty="0" smtClean="0">
                <a:solidFill>
                  <a:srgbClr val="373A49"/>
                </a:solidFill>
              </a:rPr>
              <a:t> </a:t>
            </a:r>
            <a:r>
              <a:rPr lang="en-US" sz="2400" dirty="0" smtClean="0"/>
              <a:t>– including sample syllabi, additional research citations, weekly combined task list, and more</a:t>
            </a:r>
            <a:endParaRPr lang="en-US" sz="2400" b="1" dirty="0" smtClean="0"/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373A49"/>
                </a:solidFill>
              </a:rPr>
              <a:t>References</a:t>
            </a:r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6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85</TotalTime>
  <Words>594</Words>
  <Application>Microsoft Macintosh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Perception</vt:lpstr>
      <vt:lpstr>A webinar for faculty developers on The Blended Course Design Workbook: A Practical Guide</vt:lpstr>
      <vt:lpstr>Webinar objectives</vt:lpstr>
      <vt:lpstr>What is blended learning?</vt:lpstr>
      <vt:lpstr>Benefits       Challenges</vt:lpstr>
      <vt:lpstr>What do faculty need to know?</vt:lpstr>
      <vt:lpstr>What do students need to know?</vt:lpstr>
      <vt:lpstr>Chapter overview</vt:lpstr>
      <vt:lpstr>Chapter overview (cont.)</vt:lpstr>
      <vt:lpstr>Chapter overview (cont.)</vt:lpstr>
      <vt:lpstr>Book features</vt:lpstr>
      <vt:lpstr>Faculty development programs</vt:lpstr>
      <vt:lpstr>Sample Schedule: Blended Course Design Institute</vt:lpstr>
      <vt:lpstr>Bonus materials</vt:lpstr>
      <vt:lpstr>PowerPoint Presentation</vt:lpstr>
    </vt:vector>
  </TitlesOfParts>
  <Company>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Blended Course Design Workbook: A Practical Guide</dc:title>
  <dc:creator>Kathryn Linder</dc:creator>
  <cp:lastModifiedBy>Kathryn Linder</cp:lastModifiedBy>
  <cp:revision>14</cp:revision>
  <dcterms:created xsi:type="dcterms:W3CDTF">2016-07-03T04:17:11Z</dcterms:created>
  <dcterms:modified xsi:type="dcterms:W3CDTF">2016-07-03T06:02:50Z</dcterms:modified>
</cp:coreProperties>
</file>